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79" r:id="rId17"/>
    <p:sldId id="285" r:id="rId18"/>
    <p:sldId id="269" r:id="rId19"/>
    <p:sldId id="270" r:id="rId20"/>
    <p:sldId id="271" r:id="rId21"/>
    <p:sldId id="278" r:id="rId22"/>
    <p:sldId id="272" r:id="rId23"/>
    <p:sldId id="284" r:id="rId24"/>
    <p:sldId id="273" r:id="rId25"/>
    <p:sldId id="274" r:id="rId26"/>
    <p:sldId id="275" r:id="rId27"/>
    <p:sldId id="280" r:id="rId28"/>
    <p:sldId id="282" r:id="rId29"/>
    <p:sldId id="27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2D0E-AE34-094C-B454-3132865C2DC3}" type="datetimeFigureOut">
              <a:rPr lang="nl-NL" smtClean="0"/>
              <a:t>25/05/19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8D180-E20D-3A44-B6EC-C056DC707C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377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D180-E20D-3A44-B6EC-C056DC707CF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7641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D180-E20D-3A44-B6EC-C056DC707CFD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795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&gt;A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8D180-E20D-3A44-B6EC-C056DC707CF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47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zaterdag 25 mei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zaterdag 25 mei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zaterdag 25 mei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zaterdag 25 mei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zaterdag 25 mei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zaterdag 25 mei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zaterdag 25 mei 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zaterdag 25 mei 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zaterdag 25 mei 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zaterdag 25 mei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zaterdag 25 mei 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zaterdag 25 mei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ementie.be/vormingspakket-wat-werkt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dementie.be/vormingspakket-wat-werkt/" TargetMode="Externa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845272"/>
            <a:ext cx="7848600" cy="1927225"/>
          </a:xfrm>
        </p:spPr>
        <p:txBody>
          <a:bodyPr/>
          <a:lstStyle/>
          <a:p>
            <a:r>
              <a:rPr lang="nl-NL" dirty="0" smtClean="0"/>
              <a:t>Wat werkt?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Communicatie </a:t>
            </a:r>
          </a:p>
          <a:p>
            <a:r>
              <a:rPr lang="nl-NL" dirty="0" smtClean="0"/>
              <a:t>met personen met dementie en </a:t>
            </a:r>
          </a:p>
          <a:p>
            <a:r>
              <a:rPr lang="nl-NL" dirty="0"/>
              <a:t>n</a:t>
            </a:r>
            <a:r>
              <a:rPr lang="nl-NL" dirty="0" smtClean="0"/>
              <a:t>euro-cognitieve aandoeningen</a:t>
            </a:r>
            <a:endParaRPr lang="nl-NL" dirty="0"/>
          </a:p>
        </p:txBody>
      </p:sp>
      <p:pic>
        <p:nvPicPr>
          <p:cNvPr id="4" name="Afbeelding 3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45272"/>
            <a:ext cx="6914738" cy="53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8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dirty="0" smtClean="0"/>
              <a:t>BLIJVEN BEWEGEN</a:t>
            </a:r>
          </a:p>
          <a:p>
            <a:pPr marL="0" lvl="0" indent="0">
              <a:buNone/>
            </a:pPr>
            <a:endParaRPr lang="nl-NL" dirty="0" smtClean="0"/>
          </a:p>
          <a:p>
            <a:pPr lvl="0"/>
            <a:r>
              <a:rPr lang="nl-NL" sz="2000" dirty="0" smtClean="0"/>
              <a:t>Ernst </a:t>
            </a:r>
            <a:r>
              <a:rPr lang="nl-NL" sz="2000" dirty="0"/>
              <a:t>getuigt over de aandoening van zijn echtgenote, </a:t>
            </a:r>
            <a:endParaRPr lang="nl-NL" sz="2000" dirty="0" smtClean="0"/>
          </a:p>
          <a:p>
            <a:pPr marL="274320" lvl="1" indent="0">
              <a:buNone/>
            </a:pPr>
            <a:r>
              <a:rPr lang="nl-NL" b="1" i="1" dirty="0"/>
              <a:t>m</a:t>
            </a:r>
            <a:r>
              <a:rPr lang="nl-NL" b="1" i="1" dirty="0" smtClean="0"/>
              <a:t>et een </a:t>
            </a:r>
            <a:r>
              <a:rPr lang="nl-NL" b="1" i="1" dirty="0"/>
              <a:t>atypische vorm van dementie. </a:t>
            </a:r>
            <a:endParaRPr lang="nl-NL" b="1" i="1" dirty="0" smtClean="0"/>
          </a:p>
          <a:p>
            <a:pPr marL="274320" lvl="1" indent="0">
              <a:buNone/>
            </a:pPr>
            <a:endParaRPr lang="nl-NL" b="1" i="1" dirty="0"/>
          </a:p>
          <a:p>
            <a:pPr lvl="0"/>
            <a:r>
              <a:rPr lang="nl-NL" sz="2000" dirty="0"/>
              <a:t>Bewegen is zijn advies om gezond te blijven</a:t>
            </a:r>
          </a:p>
          <a:p>
            <a:pPr lvl="0"/>
            <a:r>
              <a:rPr lang="nl-NL" sz="2000" dirty="0"/>
              <a:t>Als arts en onderzoeker (op een ander medisch domein), volgt hij ook de vorderingen op het vlak van dementie…</a:t>
            </a:r>
          </a:p>
          <a:p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4581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EEN LANGE AANLOOP NAAR DEMENTIE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sz="2000" dirty="0" smtClean="0"/>
              <a:t>Liane </a:t>
            </a:r>
            <a:r>
              <a:rPr lang="nl-NL" sz="2000" dirty="0"/>
              <a:t>doet het verhaal van haar echtgenoot  Roger die op jonge leeftijd </a:t>
            </a:r>
            <a:r>
              <a:rPr lang="nl-NL" sz="2000" b="1" i="1" dirty="0"/>
              <a:t>FTD </a:t>
            </a:r>
            <a:r>
              <a:rPr lang="nl-NL" sz="2000" dirty="0"/>
              <a:t>kreeg, hoe hij in verschillende stadia, na nog lang thuis gewoond te hebben, via psychiatrie in een  WZC Ten </a:t>
            </a:r>
            <a:r>
              <a:rPr lang="nl-NL" sz="2000" dirty="0" err="1"/>
              <a:t>Kerselaere</a:t>
            </a:r>
            <a:r>
              <a:rPr lang="nl-NL" sz="2000" dirty="0"/>
              <a:t>, terecht komt</a:t>
            </a:r>
            <a:r>
              <a:rPr lang="nl-NL" sz="2000" dirty="0" smtClean="0"/>
              <a:t>. Zij bezoekt hem bijna dagelijks en vindt hier rust en steun in de zorg.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2000" dirty="0"/>
              <a:t>Ook </a:t>
            </a:r>
            <a:r>
              <a:rPr lang="nl-NL" sz="2000" dirty="0" smtClean="0"/>
              <a:t>Nancy, </a:t>
            </a:r>
            <a:r>
              <a:rPr lang="nl-NL" sz="2000" dirty="0"/>
              <a:t>de aandachts-verzorgende situeert haar taak </a:t>
            </a:r>
            <a:endParaRPr lang="nl-NL" sz="2000" dirty="0" smtClean="0"/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95790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PARKINSON IS NOG GEEN DEMENTIE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sz="2000" dirty="0" smtClean="0"/>
              <a:t>Georgina: vertelt over haar symptomen van </a:t>
            </a:r>
            <a:r>
              <a:rPr lang="nl-NL" sz="2000" b="1" i="1" dirty="0" err="1" smtClean="0"/>
              <a:t>Parkinson</a:t>
            </a:r>
            <a:r>
              <a:rPr lang="nl-NL" sz="2000" b="1" i="1" dirty="0" smtClean="0"/>
              <a:t>.</a:t>
            </a:r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Leen Van Olmen ( </a:t>
            </a:r>
            <a:r>
              <a:rPr lang="nl-NL" sz="2000" dirty="0" err="1" smtClean="0"/>
              <a:t>hfd</a:t>
            </a:r>
            <a:r>
              <a:rPr lang="nl-NL" sz="2000" dirty="0" smtClean="0"/>
              <a:t> </a:t>
            </a:r>
            <a:r>
              <a:rPr lang="nl-NL" sz="2000" dirty="0" err="1" smtClean="0"/>
              <a:t>vpl</a:t>
            </a:r>
            <a:r>
              <a:rPr lang="nl-NL" sz="2000" dirty="0" smtClean="0"/>
              <a:t> /  </a:t>
            </a:r>
            <a:r>
              <a:rPr lang="nl-NL" sz="2000" dirty="0" err="1" smtClean="0"/>
              <a:t>Ambroos</a:t>
            </a:r>
            <a:r>
              <a:rPr lang="nl-NL" sz="2000" dirty="0"/>
              <a:t> </a:t>
            </a:r>
            <a:r>
              <a:rPr lang="nl-NL" sz="2000" dirty="0" smtClean="0"/>
              <a:t>) situeert de zorg voor personen met </a:t>
            </a:r>
            <a:r>
              <a:rPr lang="nl-NL" sz="2000" dirty="0" err="1" smtClean="0"/>
              <a:t>Parkinson</a:t>
            </a:r>
            <a:r>
              <a:rPr lang="nl-NL" sz="2000" dirty="0" smtClean="0"/>
              <a:t> en </a:t>
            </a:r>
            <a:r>
              <a:rPr lang="nl-NL" sz="2000" dirty="0" err="1" smtClean="0"/>
              <a:t>Parkinsondementie</a:t>
            </a: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# </a:t>
            </a:r>
            <a:r>
              <a:rPr lang="nl-NL" sz="1400" dirty="0" smtClean="0"/>
              <a:t>geadviseerd wordt dit interview samen met de toelichting van prof S </a:t>
            </a:r>
            <a:r>
              <a:rPr lang="nl-NL" sz="1400" dirty="0" err="1" smtClean="0"/>
              <a:t>Engelborhgs</a:t>
            </a:r>
            <a:r>
              <a:rPr lang="nl-NL" sz="1400" dirty="0" smtClean="0"/>
              <a:t> te bekijken ( </a:t>
            </a:r>
            <a:r>
              <a:rPr lang="nl-NL" sz="1400" dirty="0" err="1" smtClean="0"/>
              <a:t>Parkinson</a:t>
            </a:r>
            <a:r>
              <a:rPr lang="nl-NL" sz="1400" dirty="0" smtClean="0"/>
              <a:t>  en &lt;</a:t>
            </a:r>
            <a:r>
              <a:rPr lang="nl-NL" sz="1400" dirty="0" err="1" smtClean="0"/>
              <a:t>Parkinsondementie</a:t>
            </a:r>
            <a:r>
              <a:rPr lang="nl-NL" sz="1400" dirty="0" smtClean="0"/>
              <a:t> )</a:t>
            </a:r>
            <a:endParaRPr lang="nl-NL" sz="1400" dirty="0"/>
          </a:p>
        </p:txBody>
      </p:sp>
      <p:pic>
        <p:nvPicPr>
          <p:cNvPr id="4" name="Afbeelding 3" descr="le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753"/>
            <a:ext cx="9144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0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PARKINSON IS NOG GEEN DEMENTIE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000" dirty="0"/>
              <a:t>Georgina: vertelt over haar symptomen van </a:t>
            </a:r>
            <a:r>
              <a:rPr lang="nl-NL" sz="2000" b="1" i="1" dirty="0" err="1"/>
              <a:t>Parkinson</a:t>
            </a:r>
            <a:r>
              <a:rPr lang="nl-NL" sz="2000" b="1" i="1" dirty="0"/>
              <a:t>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Leen Van Olmen ( </a:t>
            </a:r>
            <a:r>
              <a:rPr lang="nl-NL" sz="2000" dirty="0" err="1"/>
              <a:t>hfd</a:t>
            </a:r>
            <a:r>
              <a:rPr lang="nl-NL" sz="2000" dirty="0"/>
              <a:t> </a:t>
            </a:r>
            <a:r>
              <a:rPr lang="nl-NL" sz="2000" dirty="0" err="1"/>
              <a:t>vpl</a:t>
            </a:r>
            <a:r>
              <a:rPr lang="nl-NL" sz="2000" dirty="0"/>
              <a:t> /  </a:t>
            </a:r>
            <a:r>
              <a:rPr lang="nl-NL" sz="2000" dirty="0" err="1"/>
              <a:t>Ambroos</a:t>
            </a:r>
            <a:r>
              <a:rPr lang="nl-NL" sz="2000" dirty="0"/>
              <a:t> ) situeert de zorg voor personen met </a:t>
            </a:r>
            <a:r>
              <a:rPr lang="nl-NL" sz="2000" dirty="0" err="1"/>
              <a:t>Parkinson</a:t>
            </a:r>
            <a:r>
              <a:rPr lang="nl-NL" sz="2000" dirty="0"/>
              <a:t> en </a:t>
            </a:r>
            <a:r>
              <a:rPr lang="nl-NL" sz="2000" dirty="0" err="1"/>
              <a:t>Parkinsondementie</a:t>
            </a:r>
            <a:endParaRPr lang="nl-NL" sz="20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# </a:t>
            </a:r>
            <a:r>
              <a:rPr lang="nl-NL" sz="1600" dirty="0"/>
              <a:t>geadviseerd wordt dit interview samen met de toelichting van prof S </a:t>
            </a:r>
            <a:r>
              <a:rPr lang="nl-NL" sz="1600" dirty="0" err="1" smtClean="0"/>
              <a:t>Engelborghs</a:t>
            </a:r>
            <a:r>
              <a:rPr lang="nl-NL" sz="1600" dirty="0" smtClean="0"/>
              <a:t> </a:t>
            </a:r>
            <a:r>
              <a:rPr lang="nl-NL" sz="1600" dirty="0"/>
              <a:t>te bekijken ( </a:t>
            </a:r>
            <a:r>
              <a:rPr lang="nl-NL" sz="1600" dirty="0" err="1"/>
              <a:t>Parkinson</a:t>
            </a:r>
            <a:r>
              <a:rPr lang="nl-NL" sz="1600" dirty="0"/>
              <a:t>  en &lt;</a:t>
            </a:r>
            <a:r>
              <a:rPr lang="nl-NL" sz="1600" dirty="0" err="1"/>
              <a:t>Parkinsondementie</a:t>
            </a:r>
            <a:r>
              <a:rPr lang="nl-NL" sz="1600" dirty="0"/>
              <a:t> 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693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VERSTROOIDHEID EN NACHTMERRIES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2000" dirty="0"/>
              <a:t>Jean-Pol herinnert zich nog heel goed hoe de ziekte begon, hoe de diagnose gesteld werd, en welke nachtmerries of wanen hij moest doorstaan. </a:t>
            </a:r>
            <a:r>
              <a:rPr lang="nl-NL" sz="2000" dirty="0" smtClean="0"/>
              <a:t>Hij kan erg duidelijk de symptomen van </a:t>
            </a:r>
            <a:r>
              <a:rPr lang="nl-NL" sz="2000" b="1" i="1" dirty="0" smtClean="0"/>
              <a:t>LEWY BODY </a:t>
            </a:r>
            <a:r>
              <a:rPr lang="nl-NL" sz="2000" dirty="0" smtClean="0"/>
              <a:t>voorstellen.</a:t>
            </a:r>
          </a:p>
          <a:p>
            <a:endParaRPr lang="nl-NL" sz="2000" dirty="0"/>
          </a:p>
          <a:p>
            <a:r>
              <a:rPr lang="nl-NL" sz="2000" dirty="0" smtClean="0"/>
              <a:t>Hij </a:t>
            </a:r>
            <a:r>
              <a:rPr lang="nl-NL" sz="2000" dirty="0"/>
              <a:t>kan gelukkig op Francine rekenen. ‘Wij zijn een team’</a:t>
            </a:r>
            <a:r>
              <a:rPr lang="nl-NL" sz="2000" dirty="0" smtClean="0"/>
              <a:t>.</a:t>
            </a:r>
          </a:p>
          <a:p>
            <a:pPr marL="0" indent="0">
              <a:buNone/>
            </a:pPr>
            <a:r>
              <a:rPr lang="nl-NL" sz="2000" dirty="0" smtClean="0"/>
              <a:t> </a:t>
            </a:r>
            <a:endParaRPr lang="nl-NL" sz="2000" dirty="0"/>
          </a:p>
          <a:p>
            <a:r>
              <a:rPr lang="nl-NL" sz="2000" dirty="0"/>
              <a:t>Francine, echtgenote, doet op haar beurt het verhaal. De toekomstplannen zijn gewijzigd… </a:t>
            </a:r>
          </a:p>
        </p:txBody>
      </p:sp>
    </p:spTree>
    <p:extLst>
      <p:ext uri="{BB962C8B-B14F-4D97-AF65-F5344CB8AC3E}">
        <p14:creationId xmlns:p14="http://schemas.microsoft.com/office/powerpoint/2010/main" val="136985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659" y="1325594"/>
            <a:ext cx="82296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EEN GESLOTEN AFDELING, MAAR WAT GEEFT DAT?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2000" dirty="0"/>
              <a:t>Met bovenstaande zin begint </a:t>
            </a:r>
            <a:r>
              <a:rPr lang="nl-NL" sz="2000" dirty="0" err="1"/>
              <a:t>Viviane</a:t>
            </a:r>
            <a:r>
              <a:rPr lang="nl-NL" sz="2000" dirty="0"/>
              <a:t> haar verhaal, hoe ze in DE ZAVEL ( GVA ) terechtkwam, als persoon met </a:t>
            </a:r>
            <a:r>
              <a:rPr lang="nl-NL" sz="2000" b="1" i="1" dirty="0"/>
              <a:t>KORSAKOV</a:t>
            </a:r>
          </a:p>
          <a:p>
            <a:endParaRPr lang="nl-NL" sz="2000" dirty="0"/>
          </a:p>
          <a:p>
            <a:r>
              <a:rPr lang="nl-NL" sz="2000" dirty="0"/>
              <a:t>Dat belet niet dat ze er, onder deskundige begeleiding, het mooiste van maken, zoals spontaan een dansje doen met de verpleegkundige, terwijl een lotgenote piano speelt…</a:t>
            </a:r>
          </a:p>
          <a:p>
            <a:endParaRPr lang="nl-NL" sz="2000" dirty="0"/>
          </a:p>
          <a:p>
            <a:r>
              <a:rPr lang="nl-NL" sz="2000" dirty="0"/>
              <a:t>Ria </a:t>
            </a:r>
            <a:r>
              <a:rPr lang="nl-NL" sz="2000" dirty="0" err="1"/>
              <a:t>Guns</a:t>
            </a:r>
            <a:r>
              <a:rPr lang="nl-NL" sz="2000" dirty="0"/>
              <a:t> licht het zorgbeleid in DE ZAVEL ( GVA) uit. Hoe trachten we hier ‘leven’ mogelijk te maken? Welke veilige grenzen proberen we te bieden? Hoe bieden we ondersteuning aan de (zeldzame) mantelzorgers? 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067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Diepte-interview: Linda vertelt haar verhaal met Rik (+)</a:t>
            </a:r>
          </a:p>
          <a:p>
            <a:r>
              <a:rPr lang="nl-NL" dirty="0" smtClean="0"/>
              <a:t>59 minuten  </a:t>
            </a:r>
          </a:p>
          <a:p>
            <a:endParaRPr lang="nl-NL" dirty="0"/>
          </a:p>
          <a:p>
            <a:r>
              <a:rPr lang="nl-NL" dirty="0" smtClean="0"/>
              <a:t>Eerste tekenen tot kort voor zijn overlijden ( vorige zomer) op de leeftijd van 57jaar</a:t>
            </a:r>
          </a:p>
          <a:p>
            <a:r>
              <a:rPr lang="nl-NL" dirty="0" smtClean="0"/>
              <a:t>Volledig ziekteverloop</a:t>
            </a:r>
          </a:p>
          <a:p>
            <a:r>
              <a:rPr lang="nl-NL" dirty="0" smtClean="0"/>
              <a:t>Sociale, psychologische, relationele, medische evolutie</a:t>
            </a:r>
          </a:p>
          <a:p>
            <a:r>
              <a:rPr lang="nl-NL" dirty="0" smtClean="0"/>
              <a:t>Zorgproces als mantelzorger/partner</a:t>
            </a:r>
          </a:p>
          <a:p>
            <a:endParaRPr lang="nl-NL" dirty="0"/>
          </a:p>
          <a:p>
            <a:r>
              <a:rPr lang="nl-NL" dirty="0" smtClean="0"/>
              <a:t>Bruikbaar opleiding, praatcafé…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064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Linda &amp; Rik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l="15393" r="153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8229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Peter </a:t>
            </a:r>
            <a:r>
              <a:rPr lang="nl-NL" dirty="0" err="1" smtClean="0"/>
              <a:t>Bellens</a:t>
            </a:r>
            <a:r>
              <a:rPr lang="nl-NL" dirty="0" smtClean="0"/>
              <a:t>, </a:t>
            </a:r>
            <a:r>
              <a:rPr lang="nl-NL" dirty="0" err="1" smtClean="0"/>
              <a:t>député</a:t>
            </a:r>
            <a:r>
              <a:rPr lang="nl-NL" dirty="0" smtClean="0"/>
              <a:t> welzijn Provincie Antwerpen zegt waarom en hoe de provincie aandacht wil hebben voor dementie, en WAT WERKT? en andere initiatieven ondersteunt</a:t>
            </a:r>
          </a:p>
          <a:p>
            <a:endParaRPr lang="nl-NL" dirty="0"/>
          </a:p>
          <a:p>
            <a:r>
              <a:rPr lang="nl-NL" dirty="0" err="1" smtClean="0"/>
              <a:t>Jurn</a:t>
            </a:r>
            <a:r>
              <a:rPr lang="nl-NL" dirty="0" smtClean="0"/>
              <a:t> </a:t>
            </a:r>
            <a:r>
              <a:rPr lang="nl-NL" dirty="0" err="1" smtClean="0"/>
              <a:t>Verschraegen</a:t>
            </a:r>
            <a:r>
              <a:rPr lang="nl-NL" dirty="0" smtClean="0"/>
              <a:t>, directeur Expertisecentrum Dementie geeft een introductie over het belang van blijvende   vorming</a:t>
            </a:r>
          </a:p>
          <a:p>
            <a:endParaRPr lang="nl-NL" dirty="0"/>
          </a:p>
          <a:p>
            <a:r>
              <a:rPr lang="nl-NL" dirty="0" smtClean="0"/>
              <a:t>Olivier Constant, medewerker communicatie ECD, roept op om aandacht te blijven hebben voor </a:t>
            </a:r>
            <a:r>
              <a:rPr lang="nl-NL" dirty="0" err="1" smtClean="0"/>
              <a:t>framing</a:t>
            </a:r>
            <a:r>
              <a:rPr lang="nl-NL" dirty="0" smtClean="0"/>
              <a:t>: VERGEET DEMENTIE, ONTHOU MENS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885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Hoe?</a:t>
            </a:r>
            <a:br>
              <a:rPr lang="nl-NL" dirty="0" smtClean="0"/>
            </a:br>
            <a:r>
              <a:rPr lang="nl-NL" sz="2700" dirty="0" smtClean="0">
                <a:solidFill>
                  <a:schemeClr val="tx1"/>
                </a:solidFill>
              </a:rPr>
              <a:t>COMMUNICATIE </a:t>
            </a:r>
            <a:r>
              <a:rPr lang="nl-NL" sz="2700" dirty="0">
                <a:solidFill>
                  <a:schemeClr val="tx1"/>
                </a:solidFill>
              </a:rPr>
              <a:t>MET PERSONEN MET DEMENTIE</a:t>
            </a:r>
            <a:br>
              <a:rPr lang="nl-NL" sz="2700" dirty="0">
                <a:solidFill>
                  <a:schemeClr val="tx1"/>
                </a:solidFill>
              </a:rPr>
            </a:br>
            <a:endParaRPr lang="nl-NL" sz="27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29200" y="1511159"/>
            <a:ext cx="8229600" cy="4876800"/>
          </a:xfrm>
        </p:spPr>
        <p:txBody>
          <a:bodyPr/>
          <a:lstStyle/>
          <a:p>
            <a:endParaRPr lang="nl-NL" dirty="0" smtClean="0"/>
          </a:p>
          <a:p>
            <a:r>
              <a:rPr lang="nl-NL" sz="2000" dirty="0" smtClean="0"/>
              <a:t>Katja Van </a:t>
            </a:r>
            <a:r>
              <a:rPr lang="nl-NL" sz="2000" dirty="0" err="1" smtClean="0"/>
              <a:t>Goethem</a:t>
            </a:r>
            <a:r>
              <a:rPr lang="nl-NL" sz="2000" dirty="0" smtClean="0"/>
              <a:t> </a:t>
            </a:r>
          </a:p>
          <a:p>
            <a:pPr marL="0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Zorgcirkels/ Memo Leuven </a:t>
            </a:r>
          </a:p>
          <a:p>
            <a:pPr marL="0" indent="0">
              <a:buNone/>
            </a:pPr>
            <a:r>
              <a:rPr lang="nl-NL" sz="2000" dirty="0" smtClean="0"/>
              <a:t>   communicatie door alle fases </a:t>
            </a:r>
          </a:p>
          <a:p>
            <a:pPr marL="0" indent="0">
              <a:buNone/>
            </a:pPr>
            <a:r>
              <a:rPr lang="nl-NL" sz="2000" dirty="0" smtClean="0"/>
              <a:t>   van een dementieproces</a:t>
            </a:r>
          </a:p>
          <a:p>
            <a:pPr marL="0" indent="0">
              <a:buNone/>
            </a:pPr>
            <a:endParaRPr lang="nl-NL" sz="2000" dirty="0" smtClean="0"/>
          </a:p>
          <a:p>
            <a:pPr lvl="1"/>
            <a:r>
              <a:rPr lang="nl-NL" sz="1600" dirty="0" smtClean="0"/>
              <a:t>Valkuilen en misverstanden</a:t>
            </a:r>
          </a:p>
          <a:p>
            <a:pPr lvl="1"/>
            <a:r>
              <a:rPr lang="nl-NL" sz="1600" dirty="0" smtClean="0"/>
              <a:t>Emoties en gedrag</a:t>
            </a:r>
          </a:p>
          <a:p>
            <a:pPr lvl="1"/>
            <a:r>
              <a:rPr lang="nl-NL" sz="1600" dirty="0" smtClean="0"/>
              <a:t>Lichaamstaal</a:t>
            </a:r>
          </a:p>
          <a:p>
            <a:pPr lvl="1"/>
            <a:r>
              <a:rPr lang="nl-NL" sz="1600" dirty="0" smtClean="0"/>
              <a:t>Afasie</a:t>
            </a:r>
          </a:p>
          <a:p>
            <a:pPr lvl="1"/>
            <a:r>
              <a:rPr lang="nl-NL" sz="1600" dirty="0" smtClean="0"/>
              <a:t>Blijven contact zoeken</a:t>
            </a:r>
            <a:endParaRPr lang="nl-NL" sz="1600" dirty="0"/>
          </a:p>
        </p:txBody>
      </p:sp>
      <p:pic>
        <p:nvPicPr>
          <p:cNvPr id="4" name="Afbeelding 3" descr="katj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76"/>
          <a:stretch/>
        </p:blipFill>
        <p:spPr>
          <a:xfrm>
            <a:off x="0" y="1846036"/>
            <a:ext cx="479366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waarom wie en hoe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2344" b="2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6421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COMMUNICATIE MET </a:t>
            </a:r>
            <a:r>
              <a:rPr lang="nl-NL" dirty="0" smtClean="0"/>
              <a:t>MANTELZORGERS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2000" dirty="0" smtClean="0"/>
              <a:t>Herman Wauters ( Orion-PGN ) geeft tips in de communicatie met mantelzorgers aan de hand van de </a:t>
            </a:r>
            <a:r>
              <a:rPr lang="nl-NL" sz="2000" b="1" i="1" dirty="0" smtClean="0"/>
              <a:t>ZORGWIJZER</a:t>
            </a:r>
            <a:endParaRPr lang="nl-NL" sz="2000" b="1" i="1" dirty="0"/>
          </a:p>
        </p:txBody>
      </p:sp>
      <p:pic>
        <p:nvPicPr>
          <p:cNvPr id="4" name="Afbeelding 3" descr="herman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9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9" y="3513517"/>
            <a:ext cx="7688597" cy="342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BIJZONDERE AANDACHTSTERREINEN</a:t>
            </a:r>
          </a:p>
          <a:p>
            <a:pPr marL="0" indent="0">
              <a:buNone/>
            </a:pPr>
            <a:endParaRPr lang="nl-NL" dirty="0"/>
          </a:p>
          <a:p>
            <a:pPr marL="548640" lvl="2" indent="0">
              <a:buNone/>
            </a:pPr>
            <a:r>
              <a:rPr lang="nl-NL" sz="2000" b="1" dirty="0" smtClean="0"/>
              <a:t>ZINGEVING bij en met dementie</a:t>
            </a:r>
          </a:p>
          <a:p>
            <a:pPr marL="548640" lvl="2" indent="0">
              <a:buNone/>
            </a:pPr>
            <a:r>
              <a:rPr lang="nl-NL" sz="2000" dirty="0" smtClean="0"/>
              <a:t>Interview met prof </a:t>
            </a:r>
            <a:r>
              <a:rPr lang="nl-NL" sz="2000" dirty="0" err="1" smtClean="0"/>
              <a:t>dr</a:t>
            </a:r>
            <a:r>
              <a:rPr lang="nl-NL" sz="2000" dirty="0" smtClean="0"/>
              <a:t> </a:t>
            </a:r>
            <a:r>
              <a:rPr lang="nl-NL" sz="2000" dirty="0" err="1" smtClean="0"/>
              <a:t>Jessie</a:t>
            </a:r>
            <a:r>
              <a:rPr lang="nl-NL" sz="2000" dirty="0" smtClean="0"/>
              <a:t> </a:t>
            </a:r>
            <a:r>
              <a:rPr lang="nl-NL" sz="2000" dirty="0" err="1" smtClean="0"/>
              <a:t>Dezutter</a:t>
            </a:r>
            <a:r>
              <a:rPr lang="nl-NL" sz="2000" dirty="0" smtClean="0"/>
              <a:t> ( KUL )</a:t>
            </a:r>
          </a:p>
          <a:p>
            <a:pPr marL="548640" lvl="2" indent="0">
              <a:buNone/>
            </a:pPr>
            <a:endParaRPr lang="nl-NL" sz="2000" dirty="0"/>
          </a:p>
        </p:txBody>
      </p:sp>
      <p:pic>
        <p:nvPicPr>
          <p:cNvPr id="4" name="Afbeelding 3" descr="Jess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2684"/>
            <a:ext cx="9144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89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BIJZONDERE AANDACHTSTERREINEN</a:t>
            </a:r>
            <a:endParaRPr lang="nl-NL" dirty="0"/>
          </a:p>
          <a:p>
            <a:pPr marL="548640" lvl="2" indent="0">
              <a:buNone/>
            </a:pPr>
            <a:endParaRPr lang="nl-NL" sz="2000" dirty="0"/>
          </a:p>
          <a:p>
            <a:pPr marL="548640" lvl="2" indent="0">
              <a:buNone/>
            </a:pPr>
            <a:r>
              <a:rPr lang="nl-NL" sz="2000" b="1" dirty="0" smtClean="0"/>
              <a:t>BEGELEIDING intimiteit en seksualiteit</a:t>
            </a:r>
          </a:p>
          <a:p>
            <a:pPr marL="548640" lvl="2" indent="0">
              <a:buNone/>
            </a:pPr>
            <a:r>
              <a:rPr lang="nl-NL" sz="2000" dirty="0" smtClean="0"/>
              <a:t>Interview met Nelle </a:t>
            </a:r>
            <a:r>
              <a:rPr lang="nl-NL" sz="2000" dirty="0" err="1" smtClean="0"/>
              <a:t>Frederix</a:t>
            </a:r>
            <a:r>
              <a:rPr lang="nl-NL" sz="2000" dirty="0" smtClean="0"/>
              <a:t> ( ECD Paradox ) </a:t>
            </a:r>
          </a:p>
          <a:p>
            <a:pPr marL="548640" lvl="2" indent="0">
              <a:buNone/>
            </a:pPr>
            <a:endParaRPr lang="nl-NL" sz="20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18" y="3302000"/>
            <a:ext cx="77343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3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367802" y="1417129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BIJZONDERE AANDACHTSTERREINEN</a:t>
            </a:r>
            <a:endParaRPr lang="nl-NL" sz="2000" dirty="0"/>
          </a:p>
          <a:p>
            <a:pPr marL="548640" lvl="2" indent="0">
              <a:buNone/>
            </a:pPr>
            <a:r>
              <a:rPr lang="nl-NL" sz="2000" b="1" dirty="0" smtClean="0"/>
              <a:t>PALLIATIEVE ZORG ruim bekeken</a:t>
            </a:r>
          </a:p>
          <a:p>
            <a:pPr marL="548640" lvl="2" indent="0">
              <a:buNone/>
            </a:pPr>
            <a:r>
              <a:rPr lang="nl-NL" sz="2000" dirty="0" smtClean="0"/>
              <a:t>Interview met Guy Hannes  ( PNAT ) </a:t>
            </a:r>
            <a:endParaRPr lang="nl-NL" sz="2000" dirty="0"/>
          </a:p>
        </p:txBody>
      </p:sp>
      <p:pic>
        <p:nvPicPr>
          <p:cNvPr id="4" name="Afbeelding 3" descr="Schermafbeelding 2018-09-25 om 20.48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3363"/>
            <a:ext cx="4419844" cy="37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0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7446"/>
            <a:ext cx="8229600" cy="990600"/>
          </a:xfrm>
        </p:spPr>
        <p:txBody>
          <a:bodyPr/>
          <a:lstStyle/>
          <a:p>
            <a:r>
              <a:rPr lang="nl-NL" dirty="0" smtClean="0"/>
              <a:t>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08423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CULTUURSENSITIEVE ZORG 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457200" y="1680656"/>
            <a:ext cx="76674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lvl="2" indent="0">
              <a:buNone/>
            </a:pPr>
            <a:r>
              <a:rPr lang="nl-NL" sz="2000" b="1" dirty="0" smtClean="0"/>
              <a:t>KWALITATIEF ONDERZOEK </a:t>
            </a:r>
            <a:r>
              <a:rPr lang="nl-NL" sz="2000" b="1" dirty="0" err="1" smtClean="0"/>
              <a:t>cultuursensitieve</a:t>
            </a:r>
            <a:r>
              <a:rPr lang="nl-NL" sz="2000" b="1" dirty="0" smtClean="0"/>
              <a:t> zorg</a:t>
            </a:r>
            <a:endParaRPr lang="nl-NL" sz="2000" b="1" dirty="0"/>
          </a:p>
          <a:p>
            <a:pPr marL="548640" lvl="2" indent="0">
              <a:buNone/>
            </a:pPr>
            <a:r>
              <a:rPr lang="nl-NL" sz="2000" dirty="0"/>
              <a:t>Interview </a:t>
            </a:r>
            <a:r>
              <a:rPr lang="nl-NL" sz="2000" dirty="0" smtClean="0"/>
              <a:t>met Ann Claeys en </a:t>
            </a:r>
            <a:r>
              <a:rPr lang="nl-NL" sz="2000" dirty="0" err="1" smtClean="0"/>
              <a:t>Saloua</a:t>
            </a:r>
            <a:r>
              <a:rPr lang="nl-NL" sz="2000" dirty="0" smtClean="0"/>
              <a:t> </a:t>
            </a:r>
            <a:r>
              <a:rPr lang="nl-NL" sz="2000" dirty="0" err="1" smtClean="0"/>
              <a:t>Berdai</a:t>
            </a:r>
            <a:r>
              <a:rPr lang="nl-NL" sz="2000" dirty="0" smtClean="0"/>
              <a:t> (Erasmus HS) </a:t>
            </a:r>
          </a:p>
          <a:p>
            <a:pPr marL="548640" lvl="2" indent="0">
              <a:buNone/>
            </a:pPr>
            <a:endParaRPr lang="nl-NL" sz="2000" dirty="0"/>
          </a:p>
          <a:p>
            <a:pPr marL="548640" lvl="2" indent="0">
              <a:buNone/>
            </a:pPr>
            <a:r>
              <a:rPr lang="nl-NL" sz="2000" dirty="0" smtClean="0"/>
              <a:t>Cross-cultureel (ex)migranten uit Italië, Turkije, Marokko</a:t>
            </a:r>
          </a:p>
          <a:p>
            <a:pPr marL="548640" lvl="2" indent="0">
              <a:buNone/>
            </a:pPr>
            <a:endParaRPr lang="nl-NL" dirty="0"/>
          </a:p>
        </p:txBody>
      </p:sp>
      <p:pic>
        <p:nvPicPr>
          <p:cNvPr id="5" name="Afbeelding 4" descr="salou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823"/>
            <a:ext cx="9144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2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PRAKTIJKVOORBEELDEN</a:t>
            </a:r>
          </a:p>
          <a:p>
            <a:pPr marL="0" indent="0">
              <a:buNone/>
            </a:pPr>
            <a:endParaRPr lang="nl-NL" dirty="0"/>
          </a:p>
          <a:p>
            <a:pPr marL="548640" lvl="2" indent="0">
              <a:buNone/>
            </a:pPr>
            <a:r>
              <a:rPr lang="nl-NL" sz="2000" b="1" dirty="0" smtClean="0"/>
              <a:t>MUSEA?</a:t>
            </a:r>
          </a:p>
          <a:p>
            <a:pPr marL="548640" lvl="2" indent="0">
              <a:buNone/>
            </a:pPr>
            <a:r>
              <a:rPr lang="nl-NL" sz="2000" dirty="0" smtClean="0"/>
              <a:t>Piet </a:t>
            </a:r>
            <a:r>
              <a:rPr lang="nl-NL" sz="2000" dirty="0" err="1" smtClean="0"/>
              <a:t>Vanhecke</a:t>
            </a:r>
            <a:r>
              <a:rPr lang="nl-NL" sz="2000" dirty="0"/>
              <a:t> </a:t>
            </a:r>
            <a:r>
              <a:rPr lang="nl-NL" sz="2000" dirty="0" smtClean="0"/>
              <a:t>( MHKA ): rondleidingen</a:t>
            </a:r>
          </a:p>
          <a:p>
            <a:pPr marL="548640" lvl="2" indent="0">
              <a:buNone/>
            </a:pPr>
            <a:endParaRPr lang="nl-NL" sz="2000" dirty="0"/>
          </a:p>
          <a:p>
            <a:pPr marL="548640" lvl="2" indent="0">
              <a:buNone/>
            </a:pPr>
            <a:r>
              <a:rPr lang="nl-NL" sz="2000" b="1" dirty="0" smtClean="0"/>
              <a:t>ZORGSCHORT?</a:t>
            </a:r>
          </a:p>
          <a:p>
            <a:pPr marL="548640" lvl="2" indent="0">
              <a:buNone/>
            </a:pPr>
            <a:r>
              <a:rPr lang="nl-NL" sz="2000" dirty="0" smtClean="0"/>
              <a:t>Nadia Hainaut ( Orion –PGN ): ontwerp uw eigen schort</a:t>
            </a:r>
          </a:p>
          <a:p>
            <a:pPr marL="548640" lvl="2" indent="0">
              <a:buNone/>
            </a:pPr>
            <a:endParaRPr lang="nl-NL" sz="2000" dirty="0"/>
          </a:p>
          <a:p>
            <a:pPr marL="548640" lvl="2" indent="0">
              <a:buNone/>
            </a:pPr>
            <a:r>
              <a:rPr lang="nl-NL" sz="2000" b="1" dirty="0" smtClean="0"/>
              <a:t>Zo of Zo?</a:t>
            </a:r>
          </a:p>
          <a:p>
            <a:pPr marL="548640" lvl="2" indent="0">
              <a:buNone/>
            </a:pPr>
            <a:r>
              <a:rPr lang="nl-NL" sz="2000" dirty="0" smtClean="0"/>
              <a:t>Workshops rond: ‘verkleinwoorden’, ‘ik wil naar huis!’, toiletzorg, ‘voeding oplepelen’, …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81232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063" y="132933"/>
            <a:ext cx="8229600" cy="990600"/>
          </a:xfrm>
        </p:spPr>
        <p:txBody>
          <a:bodyPr/>
          <a:lstStyle/>
          <a:p>
            <a:r>
              <a:rPr lang="nl-NL" dirty="0" smtClean="0"/>
              <a:t>Hoe?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4063" y="1386697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KANSEN EN MOGELIJKHEDEN?</a:t>
            </a:r>
          </a:p>
          <a:p>
            <a:pPr marL="0" indent="0">
              <a:buNone/>
            </a:pPr>
            <a:r>
              <a:rPr lang="nl-NL" sz="2000" dirty="0" err="1" smtClean="0"/>
              <a:t>Herlinde</a:t>
            </a:r>
            <a:r>
              <a:rPr lang="nl-NL" sz="2000" dirty="0" smtClean="0"/>
              <a:t> </a:t>
            </a:r>
            <a:r>
              <a:rPr lang="nl-NL" sz="2000" dirty="0" err="1" smtClean="0"/>
              <a:t>Dely</a:t>
            </a:r>
            <a:r>
              <a:rPr lang="nl-NL" sz="2000" dirty="0" smtClean="0"/>
              <a:t> ( ECD Vlaanderen ) geeft vanuit het MAS een uitgebreide lijst tips: gebruik van geuren, kleuren, muziek, fotoboeken, memokoffers, smaken, voelen en bewegen… </a:t>
            </a:r>
            <a:endParaRPr lang="nl-NL" sz="2000" dirty="0"/>
          </a:p>
        </p:txBody>
      </p:sp>
      <p:pic>
        <p:nvPicPr>
          <p:cNvPr id="4" name="Afbeelding 3" descr="herlin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0254"/>
            <a:ext cx="9144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7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PRAKTISCH?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https://www.dementie.be/vormingspakket-wat-werkt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HANDLEIDING  (kan je afdrukken pdf ) 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KORTE INHOUD</a:t>
            </a:r>
            <a:endParaRPr lang="nl-NL" dirty="0"/>
          </a:p>
          <a:p>
            <a:pPr lvl="1">
              <a:buFontTx/>
              <a:buChar char="-"/>
            </a:pPr>
            <a:r>
              <a:rPr lang="nl-NL" dirty="0" smtClean="0"/>
              <a:t>BESCHRIJVING CLIPS EN DUURTIJD</a:t>
            </a:r>
          </a:p>
          <a:p>
            <a:pPr lvl="1">
              <a:buFontTx/>
              <a:buChar char="-"/>
            </a:pPr>
            <a:r>
              <a:rPr lang="nl-NL" dirty="0"/>
              <a:t>DIRECTE LINK </a:t>
            </a:r>
            <a:r>
              <a:rPr lang="nl-NL" dirty="0" smtClean="0"/>
              <a:t>NAAR DE  CLIPS</a:t>
            </a:r>
          </a:p>
          <a:p>
            <a:pPr lvl="1"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 smtClean="0"/>
              <a:t>SUGGESTIES VOOR GEBRUIK / RICHTVRAGEN</a:t>
            </a:r>
          </a:p>
          <a:p>
            <a:pPr>
              <a:buFontTx/>
              <a:buChar char="-"/>
            </a:pPr>
            <a:r>
              <a:rPr lang="nl-NL" dirty="0" err="1" smtClean="0"/>
              <a:t>Vb</a:t>
            </a:r>
            <a:r>
              <a:rPr lang="nl-NL" dirty="0" smtClean="0"/>
              <a:t> 20’ clip – 30’ bespreking</a:t>
            </a:r>
          </a:p>
          <a:p>
            <a:pPr>
              <a:buFontTx/>
              <a:buChar char="-"/>
            </a:pPr>
            <a:r>
              <a:rPr lang="nl-NL" dirty="0" err="1" smtClean="0"/>
              <a:t>Vb</a:t>
            </a:r>
            <a:r>
              <a:rPr lang="nl-NL" dirty="0" smtClean="0"/>
              <a:t> getuigenis mantelzorger – persoon / professioneel </a:t>
            </a:r>
            <a:endParaRPr lang="nl-NL" dirty="0"/>
          </a:p>
          <a:p>
            <a:pPr>
              <a:buFontTx/>
              <a:buChar char="-"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825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hlinkClick r:id="rId2"/>
              </a:rPr>
              <a:t>https://www.dementie.be/vormingspakket-wat-werkt/</a:t>
            </a:r>
            <a:r>
              <a:rPr lang="nl-NL" sz="2800" dirty="0"/>
              <a:t/>
            </a:r>
            <a:br>
              <a:rPr lang="nl-NL" sz="2800" dirty="0"/>
            </a:br>
            <a:endParaRPr lang="nl-NL" sz="2800" dirty="0"/>
          </a:p>
        </p:txBody>
      </p:sp>
      <p:pic>
        <p:nvPicPr>
          <p:cNvPr id="4" name="Tijdelijke aanduiding voor inhoud 3" descr="Schermafbeelding 2018-09-25 om 17.04.09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r="1196"/>
          <a:stretch>
            <a:fillRect/>
          </a:stretch>
        </p:blipFill>
        <p:spPr>
          <a:xfrm>
            <a:off x="354233" y="1306910"/>
            <a:ext cx="8229600" cy="4876800"/>
          </a:xfrm>
        </p:spPr>
      </p:pic>
    </p:spTree>
    <p:extLst>
      <p:ext uri="{BB962C8B-B14F-4D97-AF65-F5344CB8AC3E}">
        <p14:creationId xmlns:p14="http://schemas.microsoft.com/office/powerpoint/2010/main" val="126001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Dank </a:t>
            </a:r>
            <a:r>
              <a:rPr lang="nl-NL" sz="2200" dirty="0" smtClean="0"/>
              <a:t>alle personen die hun getuigenis wilden delen als persoon met/      	    mantelzorger of professioneel </a:t>
            </a:r>
            <a:endParaRPr lang="nl-NL" sz="2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0255" y="1874806"/>
            <a:ext cx="8694951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stuurgroep</a:t>
            </a:r>
          </a:p>
          <a:p>
            <a:pPr marL="0" indent="0">
              <a:buNone/>
            </a:pPr>
            <a:r>
              <a:rPr lang="nl-NL" sz="2000" dirty="0" smtClean="0"/>
              <a:t>Gert </a:t>
            </a:r>
            <a:r>
              <a:rPr lang="nl-NL" sz="2000" dirty="0" err="1" smtClean="0"/>
              <a:t>Adriaenssen</a:t>
            </a:r>
            <a:r>
              <a:rPr lang="nl-NL" sz="2000" dirty="0" smtClean="0"/>
              <a:t>	</a:t>
            </a:r>
            <a:r>
              <a:rPr lang="nl-NL" sz="2000" dirty="0" err="1" smtClean="0"/>
              <a:t>Emmaüs</a:t>
            </a:r>
            <a:r>
              <a:rPr lang="nl-NL" sz="2000" dirty="0" smtClean="0"/>
              <a:t>, WZC St Jozef</a:t>
            </a:r>
          </a:p>
          <a:p>
            <a:pPr marL="0" indent="0">
              <a:buNone/>
            </a:pPr>
            <a:r>
              <a:rPr lang="nl-NL" sz="2000" dirty="0" smtClean="0"/>
              <a:t>Rik Brabants		Thomas More, Lier</a:t>
            </a:r>
          </a:p>
          <a:p>
            <a:pPr marL="0" indent="0">
              <a:buNone/>
            </a:pPr>
            <a:r>
              <a:rPr lang="nl-NL" sz="2000" dirty="0" smtClean="0"/>
              <a:t>Hugo </a:t>
            </a:r>
            <a:r>
              <a:rPr lang="nl-NL" sz="2000" dirty="0" err="1" smtClean="0"/>
              <a:t>Goedemé</a:t>
            </a:r>
            <a:r>
              <a:rPr lang="nl-NL" sz="2000" dirty="0" smtClean="0"/>
              <a:t>		Thuiszorgcentrum Antwerpen en SEL </a:t>
            </a:r>
            <a:r>
              <a:rPr lang="nl-NL" sz="2000" dirty="0" err="1" smtClean="0"/>
              <a:t>Amberes</a:t>
            </a: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Herman Wauters	Expertisecentrum Dementie Vlaanderen (O-PGN)</a:t>
            </a:r>
          </a:p>
          <a:p>
            <a:pPr marL="0" indent="0">
              <a:buNone/>
            </a:pPr>
            <a:r>
              <a:rPr lang="nl-NL" sz="2000" dirty="0" err="1" smtClean="0"/>
              <a:t>Jurn</a:t>
            </a:r>
            <a:r>
              <a:rPr lang="nl-NL" sz="2000" dirty="0" smtClean="0"/>
              <a:t> </a:t>
            </a:r>
            <a:r>
              <a:rPr lang="nl-NL" sz="2000" dirty="0" err="1" smtClean="0"/>
              <a:t>Verschraegen</a:t>
            </a:r>
            <a:r>
              <a:rPr lang="nl-NL" sz="2000" dirty="0" smtClean="0"/>
              <a:t>   	Expertisecentrum </a:t>
            </a:r>
            <a:r>
              <a:rPr lang="nl-NL" sz="2000" dirty="0"/>
              <a:t>Dementie </a:t>
            </a:r>
            <a:r>
              <a:rPr lang="nl-NL" sz="2000" dirty="0" smtClean="0"/>
              <a:t>Vlaanderen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Realisatie video: PROMOTIME</a:t>
            </a: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Sponsoring:      Provincie Antwerpen     SEL </a:t>
            </a:r>
            <a:r>
              <a:rPr lang="nl-NL" sz="2000" dirty="0" err="1" smtClean="0"/>
              <a:t>Amberes</a:t>
            </a:r>
            <a:r>
              <a:rPr lang="nl-NL" sz="2000" dirty="0" smtClean="0"/>
              <a:t> </a:t>
            </a:r>
            <a:r>
              <a:rPr lang="nl-NL" sz="2000" dirty="0"/>
              <a:t> </a:t>
            </a:r>
            <a:r>
              <a:rPr lang="nl-NL" sz="2000" dirty="0" smtClean="0"/>
              <a:t>     Alzheimerliga</a:t>
            </a: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  </a:t>
            </a:r>
            <a:endParaRPr lang="nl-NL" sz="2000" dirty="0"/>
          </a:p>
        </p:txBody>
      </p:sp>
      <p:pic>
        <p:nvPicPr>
          <p:cNvPr id="4" name="Afbeelding 3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45" y="5360748"/>
            <a:ext cx="1807261" cy="13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7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78391" y="1524000"/>
            <a:ext cx="8229600" cy="5310719"/>
          </a:xfrm>
        </p:spPr>
        <p:txBody>
          <a:bodyPr>
            <a:normAutofit/>
          </a:bodyPr>
          <a:lstStyle/>
          <a:p>
            <a:r>
              <a:rPr lang="nl-NL" sz="2000" dirty="0" smtClean="0"/>
              <a:t>Een educatief pakket van 28 videoclips</a:t>
            </a:r>
          </a:p>
          <a:p>
            <a:r>
              <a:rPr lang="nl-NL" sz="2000" dirty="0" smtClean="0"/>
              <a:t>In totaal 8 uur originele reportages</a:t>
            </a:r>
          </a:p>
          <a:p>
            <a:endParaRPr lang="nl-NL" sz="2000" dirty="0"/>
          </a:p>
          <a:p>
            <a:r>
              <a:rPr lang="nl-NL" sz="2000" dirty="0" smtClean="0"/>
              <a:t>Voorstelling bekende en minder bekende vormen van dementie </a:t>
            </a:r>
          </a:p>
          <a:p>
            <a:pPr marL="0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en neuro-cognitieve aandoeningen</a:t>
            </a:r>
          </a:p>
          <a:p>
            <a:pPr marL="0" indent="0">
              <a:buNone/>
            </a:pPr>
            <a:endParaRPr lang="nl-NL" sz="2000" dirty="0" smtClean="0"/>
          </a:p>
          <a:p>
            <a:r>
              <a:rPr lang="nl-NL" sz="2000" dirty="0" smtClean="0"/>
              <a:t> Interviews patiënten – mantelzorgers – professionelen</a:t>
            </a:r>
          </a:p>
          <a:p>
            <a:endParaRPr lang="nl-NL" sz="2000" dirty="0"/>
          </a:p>
          <a:p>
            <a:r>
              <a:rPr lang="nl-NL" sz="2000" dirty="0"/>
              <a:t>C</a:t>
            </a:r>
            <a:r>
              <a:rPr lang="nl-NL" sz="2000" dirty="0" smtClean="0"/>
              <a:t>ommunicatie en ‘anders’ omgaan met …</a:t>
            </a:r>
          </a:p>
          <a:p>
            <a:r>
              <a:rPr lang="nl-NL" sz="2000" dirty="0" smtClean="0"/>
              <a:t>Bijzondere thema’s: </a:t>
            </a:r>
          </a:p>
          <a:p>
            <a:pPr lvl="1"/>
            <a:r>
              <a:rPr lang="nl-NL" sz="1600" dirty="0" smtClean="0"/>
              <a:t>Zingeving</a:t>
            </a:r>
          </a:p>
          <a:p>
            <a:pPr lvl="1"/>
            <a:r>
              <a:rPr lang="nl-NL" sz="1600" dirty="0" smtClean="0"/>
              <a:t>Intimiteit seksualiteit</a:t>
            </a:r>
          </a:p>
          <a:p>
            <a:pPr lvl="1"/>
            <a:r>
              <a:rPr lang="nl-NL" sz="1600" dirty="0" smtClean="0"/>
              <a:t>Palliatieve zorg</a:t>
            </a:r>
          </a:p>
          <a:p>
            <a:pPr lvl="1"/>
            <a:r>
              <a:rPr lang="nl-NL" sz="1600" dirty="0" err="1" smtClean="0"/>
              <a:t>Cultuursensitieve</a:t>
            </a:r>
            <a:r>
              <a:rPr lang="nl-NL" sz="1600" dirty="0" smtClean="0"/>
              <a:t> zorg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380916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1748945"/>
            <a:ext cx="8229600" cy="5413696"/>
          </a:xfrm>
        </p:spPr>
        <p:txBody>
          <a:bodyPr>
            <a:normAutofit/>
          </a:bodyPr>
          <a:lstStyle/>
          <a:p>
            <a:r>
              <a:rPr lang="nl-NL" sz="2000" dirty="0" smtClean="0"/>
              <a:t>Dankzij de vormingskansen van Expertisecentrum dementie, de Alzheimerliga, </a:t>
            </a:r>
            <a:r>
              <a:rPr lang="nl-NL" sz="2000" dirty="0" err="1" smtClean="0"/>
              <a:t>praatcafé’s</a:t>
            </a:r>
            <a:r>
              <a:rPr lang="nl-NL" sz="2000" dirty="0" smtClean="0"/>
              <a:t> dementie, … is er een verhoogde kennis bij; </a:t>
            </a:r>
          </a:p>
          <a:p>
            <a:r>
              <a:rPr lang="nl-NL" sz="2000" dirty="0" smtClean="0"/>
              <a:t>medewerkers, voorzieningen én mantelzorgers</a:t>
            </a:r>
          </a:p>
          <a:p>
            <a:endParaRPr lang="nl-NL" sz="2000" dirty="0"/>
          </a:p>
          <a:p>
            <a:r>
              <a:rPr lang="nl-NL" sz="2000" dirty="0" smtClean="0"/>
              <a:t>MAAR: </a:t>
            </a:r>
          </a:p>
          <a:p>
            <a:pPr lvl="1"/>
            <a:r>
              <a:rPr lang="nl-NL" dirty="0" smtClean="0"/>
              <a:t>deze kennis is fragmentair</a:t>
            </a:r>
          </a:p>
          <a:p>
            <a:pPr lvl="1"/>
            <a:r>
              <a:rPr lang="nl-NL" dirty="0"/>
              <a:t>d</a:t>
            </a:r>
            <a:r>
              <a:rPr lang="nl-NL" dirty="0" smtClean="0"/>
              <a:t>eze kennis is teveel op Alzheimer gericht</a:t>
            </a:r>
            <a:endParaRPr lang="nl-NL" dirty="0"/>
          </a:p>
          <a:p>
            <a:pPr lvl="1"/>
            <a:r>
              <a:rPr lang="nl-NL" dirty="0" smtClean="0"/>
              <a:t>Thuiszorg: toenemende diversiteit in thuiszorg</a:t>
            </a:r>
          </a:p>
          <a:p>
            <a:pPr lvl="1"/>
            <a:r>
              <a:rPr lang="nl-NL" dirty="0"/>
              <a:t>Woonzorgcentra: instroom bewoners met andere vormen van dementie en neuro-cognitieve </a:t>
            </a:r>
            <a:r>
              <a:rPr lang="nl-NL" dirty="0" smtClean="0"/>
              <a:t>aandoeningen</a:t>
            </a:r>
          </a:p>
          <a:p>
            <a:pPr lvl="1"/>
            <a:endParaRPr lang="nl-NL" dirty="0" smtClean="0"/>
          </a:p>
          <a:p>
            <a:pPr lvl="1"/>
            <a:endParaRPr lang="nl-NL" dirty="0"/>
          </a:p>
          <a:p>
            <a:r>
              <a:rPr lang="nl-NL" sz="2000" dirty="0" smtClean="0"/>
              <a:t>DUS: nood aan NUANCERING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42855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19182"/>
            <a:ext cx="8229600" cy="990600"/>
          </a:xfrm>
        </p:spPr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84749" y="609995"/>
            <a:ext cx="8229600" cy="5951467"/>
          </a:xfrm>
        </p:spPr>
        <p:txBody>
          <a:bodyPr>
            <a:normAutofit fontScale="25000" lnSpcReduction="20000"/>
          </a:bodyPr>
          <a:lstStyle/>
          <a:p>
            <a:r>
              <a:rPr lang="nl-NL" sz="8000" dirty="0"/>
              <a:t>Prof </a:t>
            </a:r>
            <a:r>
              <a:rPr lang="nl-NL" sz="8000" dirty="0" err="1"/>
              <a:t>dr</a:t>
            </a:r>
            <a:r>
              <a:rPr lang="nl-NL" sz="8000" dirty="0"/>
              <a:t> Sebastiaan </a:t>
            </a:r>
            <a:r>
              <a:rPr lang="nl-NL" sz="8000" dirty="0" err="1" smtClean="0"/>
              <a:t>Engelborghs</a:t>
            </a:r>
            <a:r>
              <a:rPr lang="nl-NL" sz="8000" dirty="0" smtClean="0"/>
              <a:t>, UA, </a:t>
            </a:r>
            <a:endParaRPr lang="nl-NL" sz="8000" dirty="0"/>
          </a:p>
          <a:p>
            <a:pPr lvl="2">
              <a:buFont typeface="Wingdings" charset="2"/>
              <a:buChar char="§"/>
            </a:pPr>
            <a:r>
              <a:rPr lang="nl-NL" sz="8000" dirty="0"/>
              <a:t>Alzheimer – MCI -  CVA</a:t>
            </a:r>
          </a:p>
          <a:p>
            <a:pPr lvl="2">
              <a:buFont typeface="Wingdings" charset="2"/>
              <a:buChar char="§"/>
            </a:pPr>
            <a:r>
              <a:rPr lang="nl-NL" sz="8000" dirty="0" err="1"/>
              <a:t>Parkinsondementie</a:t>
            </a:r>
            <a:r>
              <a:rPr lang="nl-NL" sz="8000" dirty="0"/>
              <a:t> - </a:t>
            </a:r>
            <a:r>
              <a:rPr lang="nl-NL" sz="8000" dirty="0" err="1"/>
              <a:t>Lewy</a:t>
            </a:r>
            <a:r>
              <a:rPr lang="nl-NL" sz="8000" dirty="0"/>
              <a:t> Body</a:t>
            </a:r>
          </a:p>
          <a:p>
            <a:pPr marL="0" indent="0">
              <a:buNone/>
            </a:pPr>
            <a:r>
              <a:rPr lang="nl-NL" sz="8000" dirty="0"/>
              <a:t>  </a:t>
            </a:r>
          </a:p>
          <a:p>
            <a:r>
              <a:rPr lang="nl-NL" sz="8000" dirty="0"/>
              <a:t>Katrien </a:t>
            </a:r>
            <a:r>
              <a:rPr lang="nl-NL" sz="8000" dirty="0" err="1"/>
              <a:t>Stessens</a:t>
            </a:r>
            <a:r>
              <a:rPr lang="nl-NL" sz="8000" dirty="0"/>
              <a:t>, </a:t>
            </a:r>
            <a:r>
              <a:rPr lang="nl-NL" sz="8000" dirty="0" smtClean="0"/>
              <a:t>pedagoge </a:t>
            </a:r>
            <a:r>
              <a:rPr lang="nl-NL" sz="8000" dirty="0"/>
              <a:t>Monnikenheide </a:t>
            </a:r>
            <a:endParaRPr lang="nl-NL" sz="8000" dirty="0" smtClean="0"/>
          </a:p>
          <a:p>
            <a:pPr lvl="2"/>
            <a:r>
              <a:rPr lang="nl-NL" sz="8000" dirty="0" smtClean="0"/>
              <a:t>syndroom </a:t>
            </a:r>
            <a:r>
              <a:rPr lang="nl-NL" sz="8000" dirty="0"/>
              <a:t>van Down en dementie</a:t>
            </a:r>
          </a:p>
          <a:p>
            <a:pPr marL="0" indent="0">
              <a:buNone/>
            </a:pPr>
            <a:r>
              <a:rPr lang="nl-NL" sz="8000" dirty="0"/>
              <a:t> </a:t>
            </a:r>
          </a:p>
          <a:p>
            <a:r>
              <a:rPr lang="nl-NL" sz="8000" dirty="0"/>
              <a:t>Prof </a:t>
            </a:r>
            <a:r>
              <a:rPr lang="nl-NL" sz="8000" dirty="0" err="1"/>
              <a:t>dr</a:t>
            </a:r>
            <a:r>
              <a:rPr lang="nl-NL" sz="8000" dirty="0"/>
              <a:t> Mathieu </a:t>
            </a:r>
            <a:r>
              <a:rPr lang="nl-NL" sz="8000" dirty="0" err="1" smtClean="0"/>
              <a:t>Vandenbulcke</a:t>
            </a:r>
            <a:r>
              <a:rPr lang="nl-NL" sz="8000" dirty="0" smtClean="0"/>
              <a:t>, KUL</a:t>
            </a:r>
          </a:p>
          <a:p>
            <a:pPr lvl="2"/>
            <a:r>
              <a:rPr lang="nl-NL" sz="8000" dirty="0" smtClean="0"/>
              <a:t>Fronto</a:t>
            </a:r>
            <a:r>
              <a:rPr lang="nl-NL" sz="8000" dirty="0"/>
              <a:t>-temporale </a:t>
            </a:r>
            <a:r>
              <a:rPr lang="nl-NL" sz="8000" dirty="0" err="1"/>
              <a:t>dementies</a:t>
            </a:r>
            <a:r>
              <a:rPr lang="nl-NL" sz="8000" dirty="0"/>
              <a:t> </a:t>
            </a:r>
            <a:r>
              <a:rPr lang="nl-NL" sz="8000" dirty="0" smtClean="0"/>
              <a:t>-  </a:t>
            </a:r>
            <a:r>
              <a:rPr lang="nl-NL" sz="8000" dirty="0" err="1" smtClean="0"/>
              <a:t>Pick</a:t>
            </a:r>
            <a:endParaRPr lang="nl-NL" sz="8000" dirty="0"/>
          </a:p>
          <a:p>
            <a:pPr marL="0" indent="0">
              <a:buNone/>
            </a:pPr>
            <a:r>
              <a:rPr lang="nl-NL" sz="8000" dirty="0"/>
              <a:t> </a:t>
            </a:r>
          </a:p>
          <a:p>
            <a:r>
              <a:rPr lang="nl-NL" sz="8000" dirty="0" smtClean="0"/>
              <a:t>Em. </a:t>
            </a:r>
            <a:r>
              <a:rPr lang="nl-NL" sz="8000" dirty="0"/>
              <a:t>p</a:t>
            </a:r>
            <a:r>
              <a:rPr lang="nl-NL" sz="8000" dirty="0" smtClean="0"/>
              <a:t>rof </a:t>
            </a:r>
            <a:r>
              <a:rPr lang="nl-NL" sz="8000" dirty="0" err="1"/>
              <a:t>dr</a:t>
            </a:r>
            <a:r>
              <a:rPr lang="nl-NL" sz="8000" dirty="0"/>
              <a:t> Ernst </a:t>
            </a:r>
            <a:r>
              <a:rPr lang="nl-NL" sz="8000" dirty="0" err="1" smtClean="0"/>
              <a:t>Debruijn</a:t>
            </a:r>
            <a:r>
              <a:rPr lang="nl-NL" sz="8000" dirty="0" smtClean="0"/>
              <a:t>, KUL</a:t>
            </a:r>
          </a:p>
          <a:p>
            <a:pPr lvl="2"/>
            <a:r>
              <a:rPr lang="nl-NL" sz="8000" dirty="0" smtClean="0"/>
              <a:t>persoonlijke </a:t>
            </a:r>
            <a:r>
              <a:rPr lang="nl-NL" sz="8000" dirty="0"/>
              <a:t>getuigenis </a:t>
            </a:r>
            <a:endParaRPr lang="nl-NL" sz="8000" dirty="0" smtClean="0"/>
          </a:p>
          <a:p>
            <a:pPr lvl="2"/>
            <a:r>
              <a:rPr lang="nl-NL" sz="8000" dirty="0" smtClean="0"/>
              <a:t>bedenkingen </a:t>
            </a:r>
            <a:r>
              <a:rPr lang="nl-NL" sz="8000" dirty="0"/>
              <a:t>bij het wetenschappelijk </a:t>
            </a:r>
            <a:r>
              <a:rPr lang="nl-NL" sz="8000" dirty="0" smtClean="0"/>
              <a:t>onderzoek</a:t>
            </a:r>
          </a:p>
          <a:p>
            <a:pPr marL="548640" lvl="2" indent="0">
              <a:buNone/>
            </a:pPr>
            <a:r>
              <a:rPr lang="nl-NL" sz="8000" dirty="0"/>
              <a:t> </a:t>
            </a:r>
          </a:p>
          <a:p>
            <a:r>
              <a:rPr lang="nl-NL" sz="8000" dirty="0" err="1"/>
              <a:t>Dr</a:t>
            </a:r>
            <a:r>
              <a:rPr lang="nl-NL" sz="8000" dirty="0"/>
              <a:t> Fons Mertens, huisarts en  </a:t>
            </a:r>
            <a:r>
              <a:rPr lang="nl-NL" sz="8000" dirty="0" smtClean="0"/>
              <a:t>CRA</a:t>
            </a:r>
          </a:p>
          <a:p>
            <a:pPr lvl="2"/>
            <a:r>
              <a:rPr lang="nl-NL" sz="8000" dirty="0" err="1"/>
              <a:t>Korsakov</a:t>
            </a:r>
            <a:r>
              <a:rPr lang="nl-NL" sz="8000" dirty="0"/>
              <a:t> </a:t>
            </a:r>
            <a:endParaRPr lang="nl-NL" sz="8000" dirty="0" smtClean="0"/>
          </a:p>
          <a:p>
            <a:pPr lvl="2"/>
            <a:endParaRPr lang="nl-NL" sz="8000" dirty="0"/>
          </a:p>
          <a:p>
            <a:r>
              <a:rPr lang="nl-NL" sz="8000" dirty="0" err="1"/>
              <a:t>Dr</a:t>
            </a:r>
            <a:r>
              <a:rPr lang="nl-NL" sz="8000" dirty="0"/>
              <a:t> Jan </a:t>
            </a:r>
            <a:r>
              <a:rPr lang="nl-NL" sz="8000" dirty="0" err="1"/>
              <a:t>Vanhecke</a:t>
            </a:r>
            <a:r>
              <a:rPr lang="nl-NL" sz="8000" dirty="0"/>
              <a:t>, </a:t>
            </a:r>
            <a:r>
              <a:rPr lang="nl-NL" sz="8000" dirty="0" smtClean="0"/>
              <a:t>psychiater, ZNA</a:t>
            </a:r>
          </a:p>
          <a:p>
            <a:pPr lvl="2"/>
            <a:r>
              <a:rPr lang="nl-NL" sz="8000" dirty="0" smtClean="0"/>
              <a:t>hallucinaties </a:t>
            </a:r>
            <a:r>
              <a:rPr lang="nl-NL" sz="8000" dirty="0"/>
              <a:t>en </a:t>
            </a:r>
            <a:r>
              <a:rPr lang="nl-NL" sz="8000" dirty="0" smtClean="0"/>
              <a:t>wanen</a:t>
            </a:r>
          </a:p>
          <a:p>
            <a:pPr lvl="2"/>
            <a:r>
              <a:rPr lang="nl-NL" sz="8000" dirty="0" smtClean="0"/>
              <a:t>ondersteunen </a:t>
            </a:r>
            <a:r>
              <a:rPr lang="nl-NL" sz="8000" dirty="0"/>
              <a:t>van mantelzorgers.</a:t>
            </a:r>
          </a:p>
          <a:p>
            <a:r>
              <a:rPr lang="nl-NL" sz="8000" dirty="0"/>
              <a:t> </a:t>
            </a:r>
          </a:p>
          <a:p>
            <a:r>
              <a:rPr lang="nl-NL" dirty="0"/>
              <a:t> 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10903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PRIVACY XXX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79825"/>
            <a:ext cx="8229600" cy="5578175"/>
          </a:xfrm>
        </p:spPr>
        <p:txBody>
          <a:bodyPr>
            <a:normAutofit/>
          </a:bodyPr>
          <a:lstStyle/>
          <a:p>
            <a:r>
              <a:rPr lang="nl-NL" sz="2000" b="1" dirty="0" smtClean="0"/>
              <a:t>DE CLIPS DIE U GAAT ZIEN BEHOREN TOT HET PRIVAAT DOMEIN</a:t>
            </a:r>
          </a:p>
          <a:p>
            <a:endParaRPr lang="nl-NL" sz="2000" b="1" dirty="0" smtClean="0"/>
          </a:p>
          <a:p>
            <a:r>
              <a:rPr lang="nl-NL" sz="2000" b="1" dirty="0" smtClean="0"/>
              <a:t>DIT WIL ZEGGEN:</a:t>
            </a:r>
          </a:p>
          <a:p>
            <a:endParaRPr lang="nl-NL" sz="2000" b="1" dirty="0" smtClean="0"/>
          </a:p>
          <a:p>
            <a:r>
              <a:rPr lang="nl-NL" sz="2000" b="1" dirty="0" smtClean="0"/>
              <a:t>DE  CLIPS MOGEN ALLEEN GEBRUIKT EN VERTOOND WORDEN VOOR EDUCATIEF GEBRUIK</a:t>
            </a:r>
          </a:p>
          <a:p>
            <a:endParaRPr lang="nl-NL" sz="2000" b="1" dirty="0" smtClean="0"/>
          </a:p>
          <a:p>
            <a:r>
              <a:rPr lang="nl-NL" sz="2000" b="1" dirty="0" smtClean="0"/>
              <a:t>DE CLIPS MOGEN </a:t>
            </a:r>
            <a:r>
              <a:rPr lang="nl-NL" sz="2000" b="1" i="1" u="sng" dirty="0" smtClean="0"/>
              <a:t>NIET </a:t>
            </a:r>
            <a:r>
              <a:rPr lang="nl-NL" sz="2000" b="1" dirty="0" smtClean="0"/>
              <a:t>GECOPIEERD WORDEN, NIET GEDEELD WORDEN VIA FACEBOOK OF ANDERE EXTERNE SOCIALE OF ANDERE MEDIA</a:t>
            </a:r>
          </a:p>
          <a:p>
            <a:endParaRPr lang="nl-NL" sz="2000" b="1" dirty="0" smtClean="0"/>
          </a:p>
          <a:p>
            <a:r>
              <a:rPr lang="nl-NL" sz="2000" b="1" dirty="0" smtClean="0"/>
              <a:t>DE EINDGEBRUIKER IS VERANTWOORDELIJK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982836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42792" y="1981200"/>
            <a:ext cx="8229600" cy="4876800"/>
          </a:xfrm>
        </p:spPr>
        <p:txBody>
          <a:bodyPr/>
          <a:lstStyle/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ACTIEF EN SOCIAAL BEZIG BLIJVEN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2000" dirty="0" smtClean="0"/>
              <a:t>Vera </a:t>
            </a:r>
            <a:r>
              <a:rPr lang="nl-NL" sz="2000" dirty="0"/>
              <a:t>is </a:t>
            </a:r>
            <a:r>
              <a:rPr lang="nl-NL" sz="2000" dirty="0" err="1"/>
              <a:t>kinesitherapeute</a:t>
            </a:r>
            <a:r>
              <a:rPr lang="nl-NL" sz="2000" dirty="0"/>
              <a:t> van opleiding. </a:t>
            </a:r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  <a:p>
            <a:r>
              <a:rPr lang="nl-NL" sz="2000" dirty="0" smtClean="0"/>
              <a:t>Ze </a:t>
            </a:r>
            <a:r>
              <a:rPr lang="nl-NL" sz="2000" dirty="0"/>
              <a:t>was zelf lesgever ‘Als je niet weet dat je vergeet’, </a:t>
            </a:r>
            <a:endParaRPr lang="nl-NL" sz="2000" dirty="0" smtClean="0"/>
          </a:p>
          <a:p>
            <a:r>
              <a:rPr lang="nl-NL" sz="2000" dirty="0" smtClean="0"/>
              <a:t>Werkte in WZC St-Jozef Wommelgem bij </a:t>
            </a:r>
            <a:r>
              <a:rPr lang="nl-NL" sz="2000" dirty="0"/>
              <a:t>personen met dementie op het moment dat ze zelf de diagnose kreeg. 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/>
              <a:t>Vera blijft sporten en is vrijwilliger op een kinderboerderij. </a:t>
            </a:r>
          </a:p>
          <a:p>
            <a:endParaRPr lang="nl-NL" sz="2000" dirty="0" smtClean="0"/>
          </a:p>
          <a:p>
            <a:r>
              <a:rPr lang="nl-NL" sz="2000" dirty="0" smtClean="0"/>
              <a:t>Vera heeft </a:t>
            </a:r>
            <a:r>
              <a:rPr lang="nl-NL" sz="2000" b="1" i="1" dirty="0" smtClean="0"/>
              <a:t>Alzheimer op jonge leeftijd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 descr="vera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4000"/>
                    </a14:imgEffect>
                    <a14:imgEffect>
                      <a14:brightnessContrast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88" r="11738" b="-1254"/>
          <a:stretch/>
        </p:blipFill>
        <p:spPr>
          <a:xfrm>
            <a:off x="5949178" y="658534"/>
            <a:ext cx="2954567" cy="20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817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558092" cy="48768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HONING EN HONDEN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2000" dirty="0"/>
              <a:t>Erik is al meer dan 30 jaar imker. Hij was tot voor kort verpleegkundige</a:t>
            </a:r>
            <a:r>
              <a:rPr lang="nl-NL" sz="2000" dirty="0" smtClean="0"/>
              <a:t>.</a:t>
            </a:r>
          </a:p>
          <a:p>
            <a:pPr marL="0" indent="0">
              <a:buNone/>
            </a:pPr>
            <a:r>
              <a:rPr lang="nl-NL" sz="2000" dirty="0" smtClean="0"/>
              <a:t> </a:t>
            </a:r>
          </a:p>
          <a:p>
            <a:r>
              <a:rPr lang="nl-NL" sz="2000" dirty="0" smtClean="0"/>
              <a:t>Erik </a:t>
            </a:r>
            <a:r>
              <a:rPr lang="nl-NL" sz="2000" dirty="0"/>
              <a:t>legt uit hoe hij omgaat met de </a:t>
            </a:r>
            <a:r>
              <a:rPr lang="nl-NL" sz="2000" b="1" i="1" dirty="0"/>
              <a:t>beperkingen van </a:t>
            </a:r>
            <a:r>
              <a:rPr lang="nl-NL" sz="2000" b="1" i="1" dirty="0" smtClean="0"/>
              <a:t>MCI</a:t>
            </a:r>
          </a:p>
          <a:p>
            <a:pPr marL="0" indent="0">
              <a:buNone/>
            </a:pPr>
            <a:r>
              <a:rPr lang="nl-NL" sz="2000" dirty="0"/>
              <a:t> </a:t>
            </a:r>
            <a:r>
              <a:rPr lang="nl-NL" sz="2000" dirty="0" smtClean="0"/>
              <a:t>  </a:t>
            </a:r>
            <a:r>
              <a:rPr lang="nl-NL" sz="2000" dirty="0"/>
              <a:t>(mild cognitief </a:t>
            </a:r>
            <a:r>
              <a:rPr lang="nl-NL" sz="2000" dirty="0" err="1"/>
              <a:t>impairment</a:t>
            </a:r>
            <a:r>
              <a:rPr lang="nl-NL" sz="2000" dirty="0"/>
              <a:t> / ‘</a:t>
            </a:r>
            <a:r>
              <a:rPr lang="nl-NL" sz="2000" dirty="0" smtClean="0"/>
              <a:t>milde’ dementie) </a:t>
            </a:r>
            <a:r>
              <a:rPr lang="nl-NL" sz="2000" dirty="0"/>
              <a:t>. </a:t>
            </a:r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smtClean="0"/>
              <a:t>Hoe </a:t>
            </a:r>
            <a:r>
              <a:rPr lang="nl-NL" sz="2000" dirty="0"/>
              <a:t>traint hij zijn geheugen, </a:t>
            </a:r>
            <a:r>
              <a:rPr lang="nl-NL" sz="2000" dirty="0" err="1"/>
              <a:t>oriëntatievermogen</a:t>
            </a:r>
            <a:r>
              <a:rPr lang="nl-NL" sz="2000" dirty="0"/>
              <a:t> en </a:t>
            </a:r>
            <a:r>
              <a:rPr lang="nl-NL" sz="2000" dirty="0" smtClean="0"/>
              <a:t>taalkennis?</a:t>
            </a:r>
          </a:p>
          <a:p>
            <a:endParaRPr lang="nl-NL" sz="2000" dirty="0"/>
          </a:p>
          <a:p>
            <a:r>
              <a:rPr lang="nl-NL" sz="2000" dirty="0" smtClean="0"/>
              <a:t>De </a:t>
            </a:r>
            <a:r>
              <a:rPr lang="nl-NL" sz="2000" dirty="0"/>
              <a:t>bijen, de honden die hij traint, het werken in de tuin, communicatie met anderen… </a:t>
            </a:r>
            <a:r>
              <a:rPr lang="nl-NL" sz="2000" dirty="0" smtClean="0"/>
              <a:t>de steun van vrienden en zijn echtgenote…</a:t>
            </a:r>
            <a:endParaRPr lang="nl-NL" sz="2000" dirty="0"/>
          </a:p>
          <a:p>
            <a:r>
              <a:rPr lang="nl-NL" sz="2000" dirty="0"/>
              <a:t> </a:t>
            </a:r>
          </a:p>
          <a:p>
            <a:pPr marL="0" indent="0">
              <a:buNone/>
            </a:pP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101572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82803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UITKIJKEN NAAR PETANQUE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2000" dirty="0"/>
              <a:t>Myriam vertelt over haar echtgenoot Roger , die na CVA een ernstige vorm van afasie en apraxie vertoont. ( spraakstoornis en handelingsstoornis ). </a:t>
            </a:r>
          </a:p>
          <a:p>
            <a:r>
              <a:rPr lang="nl-NL" sz="2000" dirty="0"/>
              <a:t>Zij vertelt over de zwaarte van het mantelzorgen, en het gebruik van hulpmiddelen voor de afasie. Roger toont het scherm waarop hij oefent. </a:t>
            </a:r>
          </a:p>
        </p:txBody>
      </p:sp>
      <p:pic>
        <p:nvPicPr>
          <p:cNvPr id="4" name="Afbeelding 3" descr="myriam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668" r="5000" b="13270"/>
          <a:stretch/>
        </p:blipFill>
        <p:spPr>
          <a:xfrm>
            <a:off x="5686040" y="4147611"/>
            <a:ext cx="3457959" cy="27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8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lderheid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Helderheid.thmx</Template>
  <TotalTime>308</TotalTime>
  <Words>1257</Words>
  <Application>Microsoft Macintosh PowerPoint</Application>
  <PresentationFormat>Diavoorstelling (4:3)</PresentationFormat>
  <Paragraphs>239</Paragraphs>
  <Slides>29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0" baseType="lpstr">
      <vt:lpstr>Helderheid</vt:lpstr>
      <vt:lpstr>Wat werkt?</vt:lpstr>
      <vt:lpstr>wat waarom wie en hoe</vt:lpstr>
      <vt:lpstr>Wat?</vt:lpstr>
      <vt:lpstr>Waarom?</vt:lpstr>
      <vt:lpstr>Wie?</vt:lpstr>
      <vt:lpstr>PRIVACY XXX</vt:lpstr>
      <vt:lpstr>Wie?</vt:lpstr>
      <vt:lpstr>Wie?</vt:lpstr>
      <vt:lpstr>Wie?</vt:lpstr>
      <vt:lpstr>Wie?</vt:lpstr>
      <vt:lpstr>Wie?</vt:lpstr>
      <vt:lpstr>Wie?</vt:lpstr>
      <vt:lpstr>Wie?</vt:lpstr>
      <vt:lpstr>Wie?</vt:lpstr>
      <vt:lpstr>Wie?</vt:lpstr>
      <vt:lpstr>Wie?</vt:lpstr>
      <vt:lpstr>Linda &amp; Rik </vt:lpstr>
      <vt:lpstr>Hoe?</vt:lpstr>
      <vt:lpstr>Hoe? COMMUNICATIE MET PERSONEN MET DEMENTIE </vt:lpstr>
      <vt:lpstr>Hoe?</vt:lpstr>
      <vt:lpstr>Hoe?</vt:lpstr>
      <vt:lpstr>Hoe?</vt:lpstr>
      <vt:lpstr>Hoe?</vt:lpstr>
      <vt:lpstr>Hoe?</vt:lpstr>
      <vt:lpstr>Hoe?</vt:lpstr>
      <vt:lpstr>Hoe?</vt:lpstr>
      <vt:lpstr>PRAKTISCH?</vt:lpstr>
      <vt:lpstr>https://www.dementie.be/vormingspakket-wat-werkt/ </vt:lpstr>
      <vt:lpstr>Dank alle personen die hun getuigenis wilden delen als persoon met/           mantelzorger of professioneel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werkt?</dc:title>
  <dc:creator>Micro Soft</dc:creator>
  <cp:lastModifiedBy>Micro Soft</cp:lastModifiedBy>
  <cp:revision>30</cp:revision>
  <dcterms:created xsi:type="dcterms:W3CDTF">2017-10-07T11:17:43Z</dcterms:created>
  <dcterms:modified xsi:type="dcterms:W3CDTF">2019-05-25T10:07:40Z</dcterms:modified>
</cp:coreProperties>
</file>